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
      <p:font typeface="Lora SemiBold"/>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22" Type="http://schemas.openxmlformats.org/officeDocument/2006/relationships/font" Target="fonts/Lato-italic.fntdata"/><Relationship Id="rId21" Type="http://schemas.openxmlformats.org/officeDocument/2006/relationships/font" Target="fonts/Lato-bold.fntdata"/><Relationship Id="rId24" Type="http://schemas.openxmlformats.org/officeDocument/2006/relationships/font" Target="fonts/LoraSemiBold-regular.fntdata"/><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oraSemiBold-italic.fntdata"/><Relationship Id="rId25" Type="http://schemas.openxmlformats.org/officeDocument/2006/relationships/font" Target="fonts/LoraSemiBold-bold.fntdata"/><Relationship Id="rId27" Type="http://schemas.openxmlformats.org/officeDocument/2006/relationships/font" Target="fonts/Lora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19" Type="http://schemas.openxmlformats.org/officeDocument/2006/relationships/font" Target="fonts/Montserrat-boldItalic.fntdata"/><Relationship Id="rId18" Type="http://schemas.openxmlformats.org/officeDocument/2006/relationships/font" Target="fonts/Montserra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902075" y="992850"/>
            <a:ext cx="5623200" cy="61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300">
                <a:solidFill>
                  <a:srgbClr val="CFD9E0"/>
                </a:solidFill>
                <a:latin typeface="Lora SemiBold"/>
                <a:ea typeface="Lora SemiBold"/>
                <a:cs typeface="Lora SemiBold"/>
                <a:sym typeface="Lora SemiBold"/>
              </a:rPr>
              <a:t>PROJECT PRESENTATION</a:t>
            </a:r>
            <a:endParaRPr sz="2300">
              <a:solidFill>
                <a:srgbClr val="CFD9E0"/>
              </a:solidFill>
              <a:latin typeface="Lora SemiBold"/>
              <a:ea typeface="Lora SemiBold"/>
              <a:cs typeface="Lora SemiBold"/>
              <a:sym typeface="Lora SemiBold"/>
            </a:endParaRPr>
          </a:p>
          <a:p>
            <a:pPr indent="0" lvl="0" marL="0" rtl="0" algn="ctr">
              <a:spcBef>
                <a:spcPts val="0"/>
              </a:spcBef>
              <a:spcAft>
                <a:spcPts val="0"/>
              </a:spcAft>
              <a:buNone/>
            </a:pPr>
            <a:r>
              <a:t/>
            </a:r>
            <a:endParaRPr sz="2300">
              <a:solidFill>
                <a:srgbClr val="CFD9E0"/>
              </a:solidFill>
              <a:latin typeface="Lora SemiBold"/>
              <a:ea typeface="Lora SemiBold"/>
              <a:cs typeface="Lora SemiBold"/>
              <a:sym typeface="Lora SemiBold"/>
            </a:endParaRPr>
          </a:p>
          <a:p>
            <a:pPr indent="0" lvl="0" marL="0" rtl="0" algn="ctr">
              <a:spcBef>
                <a:spcPts val="0"/>
              </a:spcBef>
              <a:spcAft>
                <a:spcPts val="0"/>
              </a:spcAft>
              <a:buNone/>
            </a:pPr>
            <a:r>
              <a:t/>
            </a:r>
            <a:endParaRPr sz="2300">
              <a:solidFill>
                <a:srgbClr val="CFD9E0"/>
              </a:solidFill>
              <a:latin typeface="Lora SemiBold"/>
              <a:ea typeface="Lora SemiBold"/>
              <a:cs typeface="Lora SemiBold"/>
              <a:sym typeface="Lora SemiBold"/>
            </a:endParaRPr>
          </a:p>
          <a:p>
            <a:pPr indent="0" lvl="0" marL="0" rtl="0" algn="l">
              <a:spcBef>
                <a:spcPts val="0"/>
              </a:spcBef>
              <a:spcAft>
                <a:spcPts val="0"/>
              </a:spcAft>
              <a:buNone/>
            </a:pPr>
            <a:r>
              <a:t/>
            </a:r>
            <a:endParaRPr/>
          </a:p>
        </p:txBody>
      </p:sp>
      <p:sp>
        <p:nvSpPr>
          <p:cNvPr id="229" name="Google Shape;229;p17"/>
          <p:cNvSpPr txBox="1"/>
          <p:nvPr/>
        </p:nvSpPr>
        <p:spPr>
          <a:xfrm>
            <a:off x="4050350" y="2870600"/>
            <a:ext cx="3979500" cy="11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900">
                <a:solidFill>
                  <a:schemeClr val="lt1"/>
                </a:solidFill>
                <a:latin typeface="Lora SemiBold"/>
                <a:ea typeface="Lora SemiBold"/>
                <a:cs typeface="Lora SemiBold"/>
                <a:sym typeface="Lora SemiBold"/>
              </a:rPr>
              <a:t>Movie Review System</a:t>
            </a:r>
            <a:endParaRPr sz="2900">
              <a:solidFill>
                <a:schemeClr val="lt1"/>
              </a:solidFill>
              <a:latin typeface="Lora SemiBold"/>
              <a:ea typeface="Lora SemiBold"/>
              <a:cs typeface="Lora SemiBold"/>
              <a:sym typeface="Lora SemiBold"/>
            </a:endParaRPr>
          </a:p>
        </p:txBody>
      </p:sp>
      <p:sp>
        <p:nvSpPr>
          <p:cNvPr id="230" name="Google Shape;230;p17"/>
          <p:cNvSpPr txBox="1"/>
          <p:nvPr/>
        </p:nvSpPr>
        <p:spPr>
          <a:xfrm>
            <a:off x="6102850" y="4034500"/>
            <a:ext cx="29625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Lato"/>
                <a:ea typeface="Lato"/>
                <a:cs typeface="Lato"/>
                <a:sym typeface="Lato"/>
              </a:rPr>
              <a:t>KHALID HASAN ADOR</a:t>
            </a:r>
            <a:endParaRPr sz="2000">
              <a:solidFill>
                <a:schemeClr val="lt1"/>
              </a:solidFill>
              <a:latin typeface="Lato"/>
              <a:ea typeface="Lato"/>
              <a:cs typeface="Lato"/>
              <a:sym typeface="Lato"/>
            </a:endParaRPr>
          </a:p>
          <a:p>
            <a:pPr indent="0" lvl="0" marL="0" rtl="0" algn="l">
              <a:spcBef>
                <a:spcPts val="0"/>
              </a:spcBef>
              <a:spcAft>
                <a:spcPts val="0"/>
              </a:spcAft>
              <a:buNone/>
            </a:pPr>
            <a:r>
              <a:rPr lang="en-GB" sz="2000">
                <a:solidFill>
                  <a:schemeClr val="lt1"/>
                </a:solidFill>
                <a:latin typeface="Lato"/>
                <a:ea typeface="Lato"/>
                <a:cs typeface="Lato"/>
                <a:sym typeface="Lato"/>
              </a:rPr>
              <a:t>210042102</a:t>
            </a:r>
            <a:endParaRPr sz="2000">
              <a:solidFill>
                <a:schemeClr val="lt1"/>
              </a:solidFill>
              <a:latin typeface="Lato"/>
              <a:ea typeface="Lato"/>
              <a:cs typeface="Lato"/>
              <a:sym typeface="Lato"/>
            </a:endParaRPr>
          </a:p>
        </p:txBody>
      </p:sp>
      <p:sp>
        <p:nvSpPr>
          <p:cNvPr id="231" name="Google Shape;231;p17"/>
          <p:cNvSpPr txBox="1"/>
          <p:nvPr/>
        </p:nvSpPr>
        <p:spPr>
          <a:xfrm>
            <a:off x="3019975" y="1761750"/>
            <a:ext cx="5505300" cy="81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300">
                <a:solidFill>
                  <a:srgbClr val="CFD9E0"/>
                </a:solidFill>
                <a:latin typeface="Lora SemiBold"/>
                <a:ea typeface="Lora SemiBold"/>
                <a:cs typeface="Lora SemiBold"/>
                <a:sym typeface="Lora SemiBold"/>
              </a:rPr>
              <a:t>Object Oriented Concepts -II </a:t>
            </a:r>
            <a:endParaRPr sz="2300">
              <a:solidFill>
                <a:srgbClr val="CFD9E0"/>
              </a:solidFill>
              <a:latin typeface="Lora SemiBold"/>
              <a:ea typeface="Lora SemiBold"/>
              <a:cs typeface="Lora SemiBold"/>
              <a:sym typeface="Lora SemiBold"/>
            </a:endParaRPr>
          </a:p>
          <a:p>
            <a:pPr indent="0" lvl="0" marL="0" rtl="0" algn="ctr">
              <a:spcBef>
                <a:spcPts val="0"/>
              </a:spcBef>
              <a:spcAft>
                <a:spcPts val="0"/>
              </a:spcAft>
              <a:buNone/>
            </a:pPr>
            <a:r>
              <a:rPr lang="en-GB" sz="2300">
                <a:solidFill>
                  <a:srgbClr val="CFD9E0"/>
                </a:solidFill>
                <a:latin typeface="Lora SemiBold"/>
                <a:ea typeface="Lora SemiBold"/>
                <a:cs typeface="Lora SemiBold"/>
                <a:sym typeface="Lora SemiBold"/>
              </a:rPr>
              <a:t>(SWE 4301-SWE 4302)</a:t>
            </a:r>
            <a:endParaRPr sz="1300">
              <a:solidFill>
                <a:schemeClr val="lt1"/>
              </a:solidFill>
              <a:latin typeface="Lato"/>
              <a:ea typeface="Lato"/>
              <a:cs typeface="Lato"/>
              <a:sym typeface="Lato"/>
            </a:endParaRPr>
          </a:p>
        </p:txBody>
      </p:sp>
      <p:sp>
        <p:nvSpPr>
          <p:cNvPr id="232" name="Google Shape;23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2000">
                <a:solidFill>
                  <a:schemeClr val="accent6"/>
                </a:solidFill>
              </a:rPr>
              <a:t>‹#›</a:t>
            </a:fld>
            <a:endParaRPr sz="2000">
              <a:solidFill>
                <a:schemeClr val="accent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6"/>
          <p:cNvSpPr txBox="1"/>
          <p:nvPr>
            <p:ph type="title"/>
          </p:nvPr>
        </p:nvSpPr>
        <p:spPr>
          <a:xfrm>
            <a:off x="2784475" y="2124775"/>
            <a:ext cx="3063300" cy="6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latin typeface="Lato"/>
                <a:ea typeface="Lato"/>
                <a:cs typeface="Lato"/>
                <a:sym typeface="Lato"/>
              </a:rPr>
              <a:t>Thank you!</a:t>
            </a:r>
            <a:endParaRPr b="1" sz="3000">
              <a:latin typeface="Lato"/>
              <a:ea typeface="Lato"/>
              <a:cs typeface="Lato"/>
              <a:sym typeface="Lato"/>
            </a:endParaRPr>
          </a:p>
        </p:txBody>
      </p:sp>
      <p:sp>
        <p:nvSpPr>
          <p:cNvPr id="295" name="Google Shape;295;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2000">
                <a:solidFill>
                  <a:schemeClr val="accent6"/>
                </a:solidFill>
              </a:rPr>
              <a:t>‹#›</a:t>
            </a:fld>
            <a:endParaRPr sz="2000">
              <a:solidFill>
                <a:schemeClr val="accent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9900"/>
                </a:solidFill>
                <a:latin typeface="Lato"/>
                <a:ea typeface="Lato"/>
                <a:cs typeface="Lato"/>
                <a:sym typeface="Lato"/>
              </a:rPr>
              <a:t>KEY FEATURES</a:t>
            </a:r>
            <a:endParaRPr b="1">
              <a:solidFill>
                <a:srgbClr val="FF9900"/>
              </a:solidFill>
              <a:latin typeface="Lato"/>
              <a:ea typeface="Lato"/>
              <a:cs typeface="Lato"/>
              <a:sym typeface="Lato"/>
            </a:endParaRPr>
          </a:p>
        </p:txBody>
      </p:sp>
      <p:sp>
        <p:nvSpPr>
          <p:cNvPr id="238" name="Google Shape;238;p18"/>
          <p:cNvSpPr txBox="1"/>
          <p:nvPr/>
        </p:nvSpPr>
        <p:spPr>
          <a:xfrm>
            <a:off x="1219025" y="1675175"/>
            <a:ext cx="3027900" cy="2532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Font typeface="Lato"/>
              <a:buChar char="●"/>
            </a:pPr>
            <a:r>
              <a:rPr b="1" lang="en-GB" sz="2000">
                <a:solidFill>
                  <a:schemeClr val="lt1"/>
                </a:solidFill>
                <a:latin typeface="Lato"/>
                <a:ea typeface="Lato"/>
                <a:cs typeface="Lato"/>
                <a:sym typeface="Lato"/>
              </a:rPr>
              <a:t>Add New User</a:t>
            </a:r>
            <a:endParaRPr b="1" sz="20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b="1" lang="en-GB" sz="2000">
                <a:solidFill>
                  <a:schemeClr val="lt1"/>
                </a:solidFill>
                <a:latin typeface="Lato"/>
                <a:ea typeface="Lato"/>
                <a:cs typeface="Lato"/>
                <a:sym typeface="Lato"/>
              </a:rPr>
              <a:t>Add New Movie</a:t>
            </a:r>
            <a:endParaRPr b="1" sz="20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b="1" lang="en-GB" sz="2000">
                <a:solidFill>
                  <a:schemeClr val="lt1"/>
                </a:solidFill>
                <a:latin typeface="Lato"/>
                <a:ea typeface="Lato"/>
                <a:cs typeface="Lato"/>
                <a:sym typeface="Lato"/>
              </a:rPr>
              <a:t>Add Review</a:t>
            </a:r>
            <a:endParaRPr b="1" sz="20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b="1" lang="en-GB" sz="2000">
                <a:solidFill>
                  <a:schemeClr val="lt1"/>
                </a:solidFill>
                <a:latin typeface="Lato"/>
                <a:ea typeface="Lato"/>
                <a:cs typeface="Lato"/>
                <a:sym typeface="Lato"/>
              </a:rPr>
              <a:t>Print Movies</a:t>
            </a:r>
            <a:endParaRPr b="1" sz="20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b="1" lang="en-GB" sz="2000">
                <a:solidFill>
                  <a:schemeClr val="lt1"/>
                </a:solidFill>
                <a:latin typeface="Lato"/>
                <a:ea typeface="Lato"/>
                <a:cs typeface="Lato"/>
                <a:sym typeface="Lato"/>
              </a:rPr>
              <a:t>Print Users</a:t>
            </a:r>
            <a:endParaRPr b="1" sz="20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b="1" lang="en-GB" sz="2000">
                <a:solidFill>
                  <a:schemeClr val="lt1"/>
                </a:solidFill>
                <a:latin typeface="Lato"/>
                <a:ea typeface="Lato"/>
                <a:cs typeface="Lato"/>
                <a:sym typeface="Lato"/>
              </a:rPr>
              <a:t>Print Reviews</a:t>
            </a:r>
            <a:endParaRPr b="1" sz="20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b="1" lang="en-GB" sz="2000">
                <a:solidFill>
                  <a:schemeClr val="lt1"/>
                </a:solidFill>
                <a:latin typeface="Lato"/>
                <a:ea typeface="Lato"/>
                <a:cs typeface="Lato"/>
                <a:sym typeface="Lato"/>
              </a:rPr>
              <a:t>Average Rating</a:t>
            </a:r>
            <a:endParaRPr b="1" sz="2000">
              <a:solidFill>
                <a:schemeClr val="lt1"/>
              </a:solidFill>
              <a:latin typeface="Lato"/>
              <a:ea typeface="Lato"/>
              <a:cs typeface="Lato"/>
              <a:sym typeface="Lato"/>
            </a:endParaRPr>
          </a:p>
        </p:txBody>
      </p:sp>
      <p:sp>
        <p:nvSpPr>
          <p:cNvPr id="239" name="Google Shape;23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2000">
                <a:solidFill>
                  <a:schemeClr val="accent6"/>
                </a:solidFill>
              </a:rPr>
              <a:t>‹#›</a:t>
            </a:fld>
            <a:endParaRPr b="1" sz="2000">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9"/>
          <p:cNvSpPr txBox="1"/>
          <p:nvPr>
            <p:ph type="title"/>
          </p:nvPr>
        </p:nvSpPr>
        <p:spPr>
          <a:xfrm>
            <a:off x="1297500" y="393750"/>
            <a:ext cx="7038900" cy="47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9900"/>
                </a:solidFill>
                <a:latin typeface="Lato"/>
                <a:ea typeface="Lato"/>
                <a:cs typeface="Lato"/>
                <a:sym typeface="Lato"/>
              </a:rPr>
              <a:t>UML</a:t>
            </a:r>
            <a:endParaRPr b="1">
              <a:solidFill>
                <a:srgbClr val="FF9900"/>
              </a:solidFill>
              <a:latin typeface="Lato"/>
              <a:ea typeface="Lato"/>
              <a:cs typeface="Lato"/>
              <a:sym typeface="Lato"/>
            </a:endParaRPr>
          </a:p>
        </p:txBody>
      </p:sp>
      <p:sp>
        <p:nvSpPr>
          <p:cNvPr id="245" name="Google Shape;24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2000">
                <a:solidFill>
                  <a:schemeClr val="accent6"/>
                </a:solidFill>
              </a:rPr>
              <a:t>‹#›</a:t>
            </a:fld>
            <a:endParaRPr sz="2000">
              <a:solidFill>
                <a:schemeClr val="accent6"/>
              </a:solidFill>
            </a:endParaRPr>
          </a:p>
        </p:txBody>
      </p:sp>
      <p:pic>
        <p:nvPicPr>
          <p:cNvPr id="246" name="Google Shape;246;p19"/>
          <p:cNvPicPr preferRelativeResize="0"/>
          <p:nvPr/>
        </p:nvPicPr>
        <p:blipFill>
          <a:blip r:embed="rId3">
            <a:alphaModFix/>
          </a:blip>
          <a:stretch>
            <a:fillRect/>
          </a:stretch>
        </p:blipFill>
        <p:spPr>
          <a:xfrm>
            <a:off x="1247375" y="1017450"/>
            <a:ext cx="7139162" cy="39736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9900"/>
                </a:solidFill>
                <a:latin typeface="Lato"/>
                <a:ea typeface="Lato"/>
                <a:cs typeface="Lato"/>
                <a:sym typeface="Lato"/>
              </a:rPr>
              <a:t>Single</a:t>
            </a:r>
            <a:r>
              <a:rPr b="1" lang="en-GB">
                <a:solidFill>
                  <a:srgbClr val="FF9900"/>
                </a:solidFill>
                <a:latin typeface="Lato"/>
                <a:ea typeface="Lato"/>
                <a:cs typeface="Lato"/>
                <a:sym typeface="Lato"/>
              </a:rPr>
              <a:t> Responsibility Principle</a:t>
            </a:r>
            <a:endParaRPr b="1">
              <a:solidFill>
                <a:srgbClr val="FF9900"/>
              </a:solidFill>
              <a:latin typeface="Lato"/>
              <a:ea typeface="Lato"/>
              <a:cs typeface="Lato"/>
              <a:sym typeface="Lato"/>
            </a:endParaRPr>
          </a:p>
        </p:txBody>
      </p:sp>
      <p:sp>
        <p:nvSpPr>
          <p:cNvPr id="252" name="Google Shape;252;p20"/>
          <p:cNvSpPr txBox="1"/>
          <p:nvPr>
            <p:ph idx="1" type="body"/>
          </p:nvPr>
        </p:nvSpPr>
        <p:spPr>
          <a:xfrm>
            <a:off x="3766350" y="1559700"/>
            <a:ext cx="4318500" cy="13110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GB"/>
              <a:t>In the project, each class is designed to fulfill a specific role. For example, the MovieAdder class only has one responsibility and that is to add Movies. It does so by the addMovie() method. There are no other methods in that class. So the class has only one reason to change.</a:t>
            </a:r>
            <a:endParaRPr b="1"/>
          </a:p>
        </p:txBody>
      </p:sp>
      <p:sp>
        <p:nvSpPr>
          <p:cNvPr id="253" name="Google Shape;25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2000">
                <a:solidFill>
                  <a:schemeClr val="accent6"/>
                </a:solidFill>
              </a:rPr>
              <a:t>‹#›</a:t>
            </a:fld>
            <a:endParaRPr sz="2000">
              <a:solidFill>
                <a:schemeClr val="accent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1"/>
          <p:cNvSpPr txBox="1"/>
          <p:nvPr>
            <p:ph type="title"/>
          </p:nvPr>
        </p:nvSpPr>
        <p:spPr>
          <a:xfrm>
            <a:off x="2941225" y="417350"/>
            <a:ext cx="3798900" cy="6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9900"/>
                </a:solidFill>
                <a:latin typeface="Lato"/>
                <a:ea typeface="Lato"/>
                <a:cs typeface="Lato"/>
                <a:sym typeface="Lato"/>
              </a:rPr>
              <a:t>Open Close Principle</a:t>
            </a:r>
            <a:endParaRPr b="1">
              <a:solidFill>
                <a:srgbClr val="FF9900"/>
              </a:solidFill>
              <a:latin typeface="Lato"/>
              <a:ea typeface="Lato"/>
              <a:cs typeface="Lato"/>
              <a:sym typeface="Lato"/>
            </a:endParaRPr>
          </a:p>
        </p:txBody>
      </p:sp>
      <p:pic>
        <p:nvPicPr>
          <p:cNvPr id="259" name="Google Shape;259;p21"/>
          <p:cNvPicPr preferRelativeResize="0"/>
          <p:nvPr/>
        </p:nvPicPr>
        <p:blipFill>
          <a:blip r:embed="rId3">
            <a:alphaModFix/>
          </a:blip>
          <a:stretch>
            <a:fillRect/>
          </a:stretch>
        </p:blipFill>
        <p:spPr>
          <a:xfrm>
            <a:off x="2700575" y="1504475"/>
            <a:ext cx="4618734" cy="2928250"/>
          </a:xfrm>
          <a:prstGeom prst="rect">
            <a:avLst/>
          </a:prstGeom>
          <a:noFill/>
          <a:ln>
            <a:noFill/>
          </a:ln>
        </p:spPr>
      </p:pic>
      <p:sp>
        <p:nvSpPr>
          <p:cNvPr id="260" name="Google Shape;26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2000">
                <a:solidFill>
                  <a:schemeClr val="accent6"/>
                </a:solidFill>
              </a:rPr>
              <a:t>‹#›</a:t>
            </a:fld>
            <a:endParaRPr sz="2000">
              <a:solidFill>
                <a:schemeClr val="accent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2"/>
          <p:cNvSpPr txBox="1"/>
          <p:nvPr/>
        </p:nvSpPr>
        <p:spPr>
          <a:xfrm>
            <a:off x="1335750" y="519075"/>
            <a:ext cx="6472500" cy="59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FF9900"/>
                </a:solidFill>
                <a:latin typeface="Lato"/>
                <a:ea typeface="Lato"/>
                <a:cs typeface="Lato"/>
                <a:sym typeface="Lato"/>
              </a:rPr>
              <a:t>Open Close Principle</a:t>
            </a:r>
            <a:endParaRPr b="1" sz="2400">
              <a:solidFill>
                <a:srgbClr val="FF9900"/>
              </a:solidFill>
              <a:latin typeface="Lato"/>
              <a:ea typeface="Lato"/>
              <a:cs typeface="Lato"/>
              <a:sym typeface="Lato"/>
            </a:endParaRPr>
          </a:p>
          <a:p>
            <a:pPr indent="0" lvl="0" marL="0" rtl="0" algn="ctr">
              <a:spcBef>
                <a:spcPts val="0"/>
              </a:spcBef>
              <a:spcAft>
                <a:spcPts val="0"/>
              </a:spcAft>
              <a:buNone/>
            </a:pPr>
            <a:r>
              <a:t/>
            </a:r>
            <a:endParaRPr sz="1300">
              <a:solidFill>
                <a:schemeClr val="lt1"/>
              </a:solidFill>
              <a:latin typeface="Lato"/>
              <a:ea typeface="Lato"/>
              <a:cs typeface="Lato"/>
              <a:sym typeface="Lato"/>
            </a:endParaRPr>
          </a:p>
        </p:txBody>
      </p:sp>
      <p:pic>
        <p:nvPicPr>
          <p:cNvPr id="266" name="Google Shape;266;p22"/>
          <p:cNvPicPr preferRelativeResize="0"/>
          <p:nvPr/>
        </p:nvPicPr>
        <p:blipFill>
          <a:blip r:embed="rId3">
            <a:alphaModFix/>
          </a:blip>
          <a:stretch>
            <a:fillRect/>
          </a:stretch>
        </p:blipFill>
        <p:spPr>
          <a:xfrm>
            <a:off x="1921950" y="1269075"/>
            <a:ext cx="5492161" cy="3722026"/>
          </a:xfrm>
          <a:prstGeom prst="rect">
            <a:avLst/>
          </a:prstGeom>
          <a:noFill/>
          <a:ln>
            <a:noFill/>
          </a:ln>
        </p:spPr>
      </p:pic>
      <p:sp>
        <p:nvSpPr>
          <p:cNvPr id="267" name="Google Shape;26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2000">
                <a:solidFill>
                  <a:schemeClr val="accent6"/>
                </a:solidFill>
              </a:rPr>
              <a:t>‹#›</a:t>
            </a:fld>
            <a:endParaRPr sz="2000">
              <a:solidFill>
                <a:schemeClr val="accent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a:solidFill>
                  <a:srgbClr val="FF9900"/>
                </a:solidFill>
                <a:latin typeface="Lato"/>
                <a:ea typeface="Lato"/>
                <a:cs typeface="Lato"/>
                <a:sym typeface="Lato"/>
              </a:rPr>
              <a:t>Liskov Substitution Principle</a:t>
            </a:r>
            <a:endParaRPr b="1">
              <a:solidFill>
                <a:srgbClr val="FF9900"/>
              </a:solidFill>
              <a:latin typeface="Lato"/>
              <a:ea typeface="Lato"/>
              <a:cs typeface="Lato"/>
              <a:sym typeface="Lato"/>
            </a:endParaRPr>
          </a:p>
        </p:txBody>
      </p:sp>
      <p:sp>
        <p:nvSpPr>
          <p:cNvPr id="273" name="Google Shape;273;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2000">
                <a:solidFill>
                  <a:schemeClr val="accent6"/>
                </a:solidFill>
              </a:rPr>
              <a:t>‹#›</a:t>
            </a:fld>
            <a:endParaRPr sz="2000">
              <a:solidFill>
                <a:schemeClr val="accent6"/>
              </a:solidFill>
            </a:endParaRPr>
          </a:p>
        </p:txBody>
      </p:sp>
      <p:pic>
        <p:nvPicPr>
          <p:cNvPr id="274" name="Google Shape;274;p23"/>
          <p:cNvPicPr preferRelativeResize="0"/>
          <p:nvPr/>
        </p:nvPicPr>
        <p:blipFill>
          <a:blip r:embed="rId3">
            <a:alphaModFix/>
          </a:blip>
          <a:stretch>
            <a:fillRect/>
          </a:stretch>
        </p:blipFill>
        <p:spPr>
          <a:xfrm>
            <a:off x="1882650" y="1551675"/>
            <a:ext cx="4618734" cy="2928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9900"/>
                </a:solidFill>
                <a:latin typeface="Lato"/>
                <a:ea typeface="Lato"/>
                <a:cs typeface="Lato"/>
                <a:sym typeface="Lato"/>
              </a:rPr>
              <a:t>Interface Segregation Principle</a:t>
            </a:r>
            <a:endParaRPr b="1">
              <a:solidFill>
                <a:srgbClr val="FF9900"/>
              </a:solidFill>
              <a:latin typeface="Lato"/>
              <a:ea typeface="Lato"/>
              <a:cs typeface="Lato"/>
              <a:sym typeface="Lato"/>
            </a:endParaRPr>
          </a:p>
        </p:txBody>
      </p:sp>
      <p:sp>
        <p:nvSpPr>
          <p:cNvPr id="280" name="Google Shape;280;p24"/>
          <p:cNvSpPr txBox="1"/>
          <p:nvPr/>
        </p:nvSpPr>
        <p:spPr>
          <a:xfrm>
            <a:off x="5686175" y="1525650"/>
            <a:ext cx="3405300" cy="14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chemeClr val="lt1"/>
                </a:solidFill>
                <a:latin typeface="Lato"/>
                <a:ea typeface="Lato"/>
                <a:cs typeface="Lato"/>
                <a:sym typeface="Lato"/>
              </a:rPr>
              <a:t>Classes like AdventureMovieAdder, ActionMovieAdder and ThrillerMovieAdder implements IMovieAdder. But they do use the methods of that interface. So the design follows ISP.</a:t>
            </a:r>
            <a:endParaRPr b="1" sz="1500">
              <a:solidFill>
                <a:schemeClr val="lt1"/>
              </a:solidFill>
              <a:latin typeface="Lato"/>
              <a:ea typeface="Lato"/>
              <a:cs typeface="Lato"/>
              <a:sym typeface="Lato"/>
            </a:endParaRPr>
          </a:p>
        </p:txBody>
      </p:sp>
      <p:sp>
        <p:nvSpPr>
          <p:cNvPr id="281" name="Google Shape;281;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2000">
                <a:solidFill>
                  <a:schemeClr val="accent6"/>
                </a:solidFill>
              </a:rPr>
              <a:t>‹#›</a:t>
            </a:fld>
            <a:endParaRPr sz="2000">
              <a:solidFill>
                <a:schemeClr val="accent6"/>
              </a:solidFill>
            </a:endParaRPr>
          </a:p>
        </p:txBody>
      </p:sp>
      <p:pic>
        <p:nvPicPr>
          <p:cNvPr id="282" name="Google Shape;282;p24"/>
          <p:cNvPicPr preferRelativeResize="0"/>
          <p:nvPr/>
        </p:nvPicPr>
        <p:blipFill>
          <a:blip r:embed="rId3">
            <a:alphaModFix/>
          </a:blip>
          <a:stretch>
            <a:fillRect/>
          </a:stretch>
        </p:blipFill>
        <p:spPr>
          <a:xfrm>
            <a:off x="39325" y="1307850"/>
            <a:ext cx="5492151" cy="3835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5"/>
          <p:cNvSpPr txBox="1"/>
          <p:nvPr/>
        </p:nvSpPr>
        <p:spPr>
          <a:xfrm>
            <a:off x="699950" y="47200"/>
            <a:ext cx="5552400" cy="4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rgbClr val="FF9900"/>
                </a:solidFill>
                <a:latin typeface="Lato"/>
                <a:ea typeface="Lato"/>
                <a:cs typeface="Lato"/>
                <a:sym typeface="Lato"/>
              </a:rPr>
              <a:t>Dependency Inversion Principle</a:t>
            </a:r>
            <a:endParaRPr b="1" sz="1700">
              <a:solidFill>
                <a:srgbClr val="FF9900"/>
              </a:solidFill>
              <a:latin typeface="Lato"/>
              <a:ea typeface="Lato"/>
              <a:cs typeface="Lato"/>
              <a:sym typeface="Lato"/>
            </a:endParaRPr>
          </a:p>
        </p:txBody>
      </p:sp>
      <p:sp>
        <p:nvSpPr>
          <p:cNvPr id="288" name="Google Shape;28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2000">
                <a:solidFill>
                  <a:schemeClr val="accent6"/>
                </a:solidFill>
              </a:rPr>
              <a:t>‹#›</a:t>
            </a:fld>
            <a:endParaRPr sz="2000">
              <a:solidFill>
                <a:schemeClr val="accent6"/>
              </a:solidFill>
            </a:endParaRPr>
          </a:p>
        </p:txBody>
      </p:sp>
      <p:pic>
        <p:nvPicPr>
          <p:cNvPr id="289" name="Google Shape;289;p25"/>
          <p:cNvPicPr preferRelativeResize="0"/>
          <p:nvPr/>
        </p:nvPicPr>
        <p:blipFill>
          <a:blip r:embed="rId3">
            <a:alphaModFix/>
          </a:blip>
          <a:stretch>
            <a:fillRect/>
          </a:stretch>
        </p:blipFill>
        <p:spPr>
          <a:xfrm>
            <a:off x="304800" y="726550"/>
            <a:ext cx="8167658" cy="42520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